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678" r:id="rId1"/>
  </p:sldMasterIdLst>
  <p:sldIdLst>
    <p:sldId id="256" r:id="rId2"/>
    <p:sldId id="293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7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1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346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7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235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4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645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55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243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20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61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36101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2387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604231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2370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88776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57094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08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100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665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C63C12-E565-4FD8-9DC8-FF2751BAC4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99B907-44B2-1358-0059-D3C9875C8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015" y="375139"/>
            <a:ext cx="9519139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17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1F620-B598-17B5-CB60-F7E63E577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32205"/>
          </a:xfrm>
        </p:spPr>
        <p:txBody>
          <a:bodyPr/>
          <a:lstStyle/>
          <a:p>
            <a:r>
              <a:rPr lang="en-US" sz="2000" dirty="0"/>
              <a:t>Punctuation is the system of symbols that we use to separate sentences and parts of sentences, and to make their meaning clear. Each symbol is called a punctuation mark. </a:t>
            </a:r>
            <a:br>
              <a:rPr lang="en-US" sz="2000" dirty="0"/>
            </a:br>
            <a:endParaRPr lang="LID4096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076A08-4CD2-8F94-7E6C-6D770BFC4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201" y="1935686"/>
            <a:ext cx="8946541" cy="4195481"/>
          </a:xfrm>
        </p:spPr>
        <p:txBody>
          <a:bodyPr/>
          <a:lstStyle/>
          <a:p>
            <a:r>
              <a:rPr lang="en-US" dirty="0"/>
              <a:t>MARKS PRIMARILY TO END A SENTENCE (Full stop, Question Mark , Exclamation Mark)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r>
              <a:rPr lang="en-US" sz="2000" dirty="0"/>
              <a:t>MARKS PRIMARILY TO SEPARATE PARTS OF A SENTENCE</a:t>
            </a:r>
            <a:r>
              <a:rPr lang="en-US" dirty="0"/>
              <a:t> (Semi-Colon, Colon, Comma, Dash, Parentheses)</a:t>
            </a:r>
          </a:p>
          <a:p>
            <a:endParaRPr lang="en-US" dirty="0"/>
          </a:p>
          <a:p>
            <a:r>
              <a:rPr lang="de-DE" dirty="0"/>
              <a:t>OTHER PUNCTUATION MARKS (</a:t>
            </a:r>
            <a:r>
              <a:rPr lang="de-DE" sz="2000" dirty="0"/>
              <a:t>Brackets, Quotation Marks, Quotation Marks, Ellipses, Apostrophe,</a:t>
            </a:r>
            <a:r>
              <a:rPr lang="de-DE" sz="2000" b="1" dirty="0"/>
              <a:t> </a:t>
            </a:r>
            <a:r>
              <a:rPr lang="de-DE" sz="2000" dirty="0"/>
              <a:t>Hyphen)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084448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611" y="186018"/>
            <a:ext cx="9404723" cy="664882"/>
          </a:xfrm>
        </p:spPr>
        <p:txBody>
          <a:bodyPr/>
          <a:lstStyle/>
          <a:p>
            <a:pPr algn="ctr"/>
            <a:r>
              <a:rPr lang="en-US" sz="2000" b="1" dirty="0"/>
              <a:t>MARKS PRIMARILY TO END A SENTENCE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468718"/>
            <a:ext cx="9285288" cy="4944782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Use a period to end a sentence (in most cases it coincides with the Russian punctuation. No examples are given).</a:t>
            </a:r>
            <a:endParaRPr lang="ru-RU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Use a period for an abbreviation: Mr., Mrs., Dr. If the letters of an abbreviation form a word (an acronym), omit the periods: UNICEF, NATO.</a:t>
            </a:r>
            <a:endParaRPr lang="ru-RU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With some common abbreviations that don’t form a word, you have the option of omitting periods: 3 pm or 3 p.m. Whatever form you choose, be consistent.</a:t>
            </a:r>
            <a:endParaRPr lang="ru-RU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Use a period (point) in decimal fractions: 5.6 or 9.96.</a:t>
            </a: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11211" y="673100"/>
            <a:ext cx="9404723" cy="990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dirty="0"/>
              <a:t>Full stop (Period) [ . ]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68296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9182"/>
          </a:xfrm>
        </p:spPr>
        <p:txBody>
          <a:bodyPr/>
          <a:lstStyle/>
          <a:p>
            <a:pPr algn="ctr"/>
            <a:r>
              <a:rPr lang="en-US" sz="2800" dirty="0"/>
              <a:t>Question Mark [ ? ]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3812" y="1354418"/>
            <a:ext cx="8946541" cy="4195481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Use a question at the end of a direct question. (Do not use it for an indirect one.) </a:t>
            </a:r>
            <a:endParaRPr lang="ru-RU" sz="2800" dirty="0"/>
          </a:p>
          <a:p>
            <a:endParaRPr lang="en-US" sz="2800" dirty="0"/>
          </a:p>
          <a:p>
            <a:r>
              <a:rPr lang="en-US" sz="2800" dirty="0"/>
              <a:t>Sometimes a question mark is used in addressing a person:</a:t>
            </a:r>
            <a:r>
              <a:rPr lang="ru-RU" sz="2800" dirty="0"/>
              <a:t> </a:t>
            </a:r>
            <a:r>
              <a:rPr lang="en-US" sz="2800" i="1" dirty="0"/>
              <a:t>Betty? Are you going with us?</a:t>
            </a:r>
            <a:endParaRPr lang="ru-RU" sz="2800" i="1" dirty="0"/>
          </a:p>
          <a:p>
            <a:pPr marL="0" indent="0">
              <a:buNone/>
            </a:pPr>
            <a:endParaRPr lang="en-US" sz="2800" i="1" dirty="0"/>
          </a:p>
          <a:p>
            <a:r>
              <a:rPr lang="en-US" sz="2800" dirty="0"/>
              <a:t>In a polite request, when you do not expect a verbal answer, use a period instead of question mark:</a:t>
            </a:r>
            <a:r>
              <a:rPr lang="ru-RU" sz="2800" dirty="0"/>
              <a:t> </a:t>
            </a:r>
            <a:r>
              <a:rPr lang="en-US" sz="2800" i="1" dirty="0"/>
              <a:t>Will you please send me the form next week</a:t>
            </a:r>
            <a:r>
              <a:rPr lang="ru-RU" sz="2800" i="1" dirty="0"/>
              <a:t>?</a:t>
            </a:r>
            <a:endParaRPr lang="en-US" sz="2800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6913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77582"/>
          </a:xfrm>
        </p:spPr>
        <p:txBody>
          <a:bodyPr/>
          <a:lstStyle/>
          <a:p>
            <a:pPr algn="ctr"/>
            <a:r>
              <a:rPr lang="en-US" sz="2800" dirty="0"/>
              <a:t>Exclamation Mark [ ! ]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5113" y="1887819"/>
            <a:ext cx="8396288" cy="145228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latin typeface="Times New Roman"/>
                <a:ea typeface="Times New Roman"/>
              </a:rPr>
              <a:t>Use  an  exclamation  mark  for  an exclamatory statement. Try to avoid it in academic or business writing.</a:t>
            </a:r>
            <a:endParaRPr lang="ru-RU" sz="28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8374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411" y="203200"/>
            <a:ext cx="9404723" cy="571500"/>
          </a:xfrm>
        </p:spPr>
        <p:txBody>
          <a:bodyPr/>
          <a:lstStyle/>
          <a:p>
            <a:pPr algn="ctr"/>
            <a:r>
              <a:rPr lang="en-US" sz="2000" dirty="0"/>
              <a:t>MARKS PRIMARILY TO SEPARATE PARTS OF A SENTENCE</a:t>
            </a:r>
            <a:br>
              <a:rPr lang="ru-RU" sz="2800" dirty="0"/>
            </a:b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485900"/>
            <a:ext cx="8946541" cy="4762499"/>
          </a:xfrm>
        </p:spPr>
        <p:txBody>
          <a:bodyPr>
            <a:normAutofit fontScale="55000" lnSpcReduction="20000"/>
          </a:bodyPr>
          <a:lstStyle/>
          <a:p>
            <a:r>
              <a:rPr lang="en-US" sz="3600" dirty="0"/>
              <a:t>Use a semi-colon between closely related independent clauses, especially before thus, however, therefore. Don’t overdo with it.</a:t>
            </a:r>
          </a:p>
          <a:p>
            <a:pPr marL="0" indent="0">
              <a:buNone/>
            </a:pPr>
            <a:r>
              <a:rPr lang="ru-RU" sz="3600" dirty="0"/>
              <a:t>	</a:t>
            </a:r>
            <a:r>
              <a:rPr lang="en-US" sz="3600" i="1" dirty="0"/>
              <a:t>Preparing the lunch took 4 hours; eating it took ten minutes.</a:t>
            </a:r>
          </a:p>
          <a:p>
            <a:pPr marL="0" indent="0">
              <a:buNone/>
            </a:pPr>
            <a:r>
              <a:rPr lang="ru-RU" sz="3600" dirty="0"/>
              <a:t>	</a:t>
            </a:r>
            <a:r>
              <a:rPr lang="en-US" sz="3600" i="1" dirty="0"/>
              <a:t>I realize I need exercise; however, I’ll ﬁrst think about it.</a:t>
            </a:r>
            <a:endParaRPr lang="ru-RU" sz="3600" i="1" dirty="0"/>
          </a:p>
          <a:p>
            <a:pPr marL="0" indent="0">
              <a:buNone/>
            </a:pPr>
            <a:endParaRPr lang="en-US" sz="3600" i="1" dirty="0"/>
          </a:p>
          <a:p>
            <a:r>
              <a:rPr lang="en-US" sz="3600" dirty="0"/>
              <a:t>Use a semi-colon between items in a series if there are already commas within each of them:</a:t>
            </a:r>
            <a:endParaRPr lang="ru-RU" sz="3600" dirty="0"/>
          </a:p>
          <a:p>
            <a:pPr marL="0" indent="0">
              <a:buNone/>
            </a:pPr>
            <a:r>
              <a:rPr lang="ru-RU" sz="3600" i="1" dirty="0"/>
              <a:t>	</a:t>
            </a:r>
            <a:r>
              <a:rPr lang="en-US" sz="3600" i="1" dirty="0"/>
              <a:t>(–) The honored employees were Helen Smith, the controller, Jean Hardy, her assistant, and Dr. Jack Hansford.</a:t>
            </a:r>
            <a:endParaRPr lang="ru-RU" sz="3600" dirty="0"/>
          </a:p>
          <a:p>
            <a:pPr marL="0" indent="0">
              <a:buNone/>
            </a:pPr>
            <a:r>
              <a:rPr lang="ru-RU" sz="3600" i="1" dirty="0"/>
              <a:t>	</a:t>
            </a:r>
            <a:r>
              <a:rPr lang="en-US" sz="3600" i="1" dirty="0"/>
              <a:t>(+) The honored employees were Helen Smith, the controller; Jean Hardy, her assistant; and Dr. Jack Hansford.</a:t>
            </a:r>
            <a:endParaRPr lang="ru-RU" sz="3600" i="1" dirty="0"/>
          </a:p>
          <a:p>
            <a:pPr marL="0" indent="0">
              <a:buNone/>
            </a:pPr>
            <a:endParaRPr lang="ru-RU" sz="3600" dirty="0"/>
          </a:p>
          <a:p>
            <a:pPr marL="0" indent="0">
              <a:buNone/>
            </a:pPr>
            <a:r>
              <a:rPr lang="en-US" sz="3600" dirty="0"/>
              <a:t>(The semi-colons in the second sentence get rid of confusion about the number of employees.)</a:t>
            </a:r>
            <a:endParaRPr lang="ru-RU" sz="3600" dirty="0"/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90611" y="761254"/>
            <a:ext cx="9404723" cy="6140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b="1" dirty="0"/>
              <a:t>Semi-Colon [ ; ]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80878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50582"/>
          </a:xfrm>
        </p:spPr>
        <p:txBody>
          <a:bodyPr/>
          <a:lstStyle/>
          <a:p>
            <a:pPr algn="ctr"/>
            <a:r>
              <a:rPr lang="en-US" sz="2000" dirty="0"/>
              <a:t>Colon [ : ] A colon is a sign that something is to follow</a:t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8712" y="1189318"/>
            <a:ext cx="8946541" cy="4195481"/>
          </a:xfrm>
        </p:spPr>
        <p:txBody>
          <a:bodyPr>
            <a:noAutofit/>
          </a:bodyPr>
          <a:lstStyle/>
          <a:p>
            <a:r>
              <a:rPr lang="en-US" dirty="0"/>
              <a:t>Use a colon after an independent clause, to introduce an explanation: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i="1" dirty="0"/>
              <a:t>This is his advice: hire an accountant.</a:t>
            </a:r>
            <a:endParaRPr lang="ru-RU" i="1" dirty="0"/>
          </a:p>
          <a:p>
            <a:pPr marL="0" indent="0">
              <a:buNone/>
            </a:pPr>
            <a:endParaRPr lang="en-US" i="1" dirty="0"/>
          </a:p>
          <a:p>
            <a:r>
              <a:rPr lang="en-US" dirty="0"/>
              <a:t>Use a colon before a list, especially if the list is arranged vertically: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i="1" dirty="0"/>
              <a:t>We transferred three employees to new branches: Mary Aster to Victoria; John Foster to Calgary; Max Cohen to Toronto.</a:t>
            </a:r>
            <a:endParaRPr lang="ru-RU" i="1" dirty="0"/>
          </a:p>
          <a:p>
            <a:pPr marL="0" indent="0">
              <a:buNone/>
            </a:pPr>
            <a:r>
              <a:rPr lang="en-US" dirty="0"/>
              <a:t>If the list runs horizontally, use a colon only if the part preceding it is a complete sentence:</a:t>
            </a:r>
          </a:p>
          <a:p>
            <a:pPr marL="0" indent="0">
              <a:buNone/>
            </a:pPr>
            <a:r>
              <a:rPr lang="en-US" dirty="0"/>
              <a:t>(–) </a:t>
            </a:r>
            <a:r>
              <a:rPr lang="en-US" i="1" dirty="0"/>
              <a:t>We want: three chairs, two desks, a bookcase.</a:t>
            </a:r>
          </a:p>
          <a:p>
            <a:pPr marL="0" indent="0">
              <a:buNone/>
            </a:pPr>
            <a:r>
              <a:rPr lang="en-US" dirty="0"/>
              <a:t>(+) </a:t>
            </a:r>
            <a:r>
              <a:rPr lang="en-US" i="1" dirty="0"/>
              <a:t>We want three chairs, two desks, and a bookcase.</a:t>
            </a:r>
          </a:p>
          <a:p>
            <a:pPr marL="0" indent="0">
              <a:buNone/>
            </a:pPr>
            <a:r>
              <a:rPr lang="en-US" dirty="0"/>
              <a:t>or</a:t>
            </a:r>
          </a:p>
          <a:p>
            <a:pPr marL="0" indent="0">
              <a:buNone/>
            </a:pPr>
            <a:r>
              <a:rPr lang="en-US" dirty="0"/>
              <a:t>(+) </a:t>
            </a:r>
            <a:r>
              <a:rPr lang="en-US" i="1" dirty="0"/>
              <a:t>We want the following furniture: three chairs, two desks, and a bookcase.</a:t>
            </a:r>
          </a:p>
          <a:p>
            <a:pPr marL="0" indent="0">
              <a:buNone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4532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37882"/>
          </a:xfrm>
        </p:spPr>
        <p:txBody>
          <a:bodyPr/>
          <a:lstStyle/>
          <a:p>
            <a:pPr algn="ctr"/>
            <a:r>
              <a:rPr lang="en-US" sz="2800" dirty="0"/>
              <a:t>Colon [ : ]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6812" y="1079500"/>
            <a:ext cx="8946541" cy="4698999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Use a colon before a formal quotation (just like in Russian).</a:t>
            </a:r>
            <a:endParaRPr lang="ru-RU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Use a colon after a salutation in a formal business letter:</a:t>
            </a:r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en-US" sz="2800" i="1" dirty="0"/>
              <a:t>Dear Professor Hummel:</a:t>
            </a:r>
            <a:endParaRPr lang="ru-RU" sz="2800" i="1" dirty="0"/>
          </a:p>
          <a:p>
            <a:pPr marL="0" indent="0">
              <a:buNone/>
            </a:pPr>
            <a:endParaRPr lang="en-US" sz="2800" i="1" dirty="0"/>
          </a:p>
          <a:p>
            <a:r>
              <a:rPr lang="en-US" sz="2800" dirty="0"/>
              <a:t>Use a colon between numerals when giving the time:</a:t>
            </a:r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en-US" sz="2800" i="1" dirty="0"/>
              <a:t>3:20 a.m. or 16:00</a:t>
            </a:r>
            <a:endParaRPr lang="ru-RU" sz="2800" i="1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Use a colon between a title and subtitle:</a:t>
            </a:r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en-US" sz="2800" i="1" dirty="0"/>
              <a:t>Managing Change: A Guide for the Nineties.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8560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75982"/>
          </a:xfrm>
        </p:spPr>
        <p:txBody>
          <a:bodyPr/>
          <a:lstStyle/>
          <a:p>
            <a:pPr algn="ctr"/>
            <a:r>
              <a:rPr lang="en-US" sz="2800" dirty="0"/>
              <a:t>Comma [ , ]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117600"/>
            <a:ext cx="8946541" cy="51307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 a comma between items in a simple series: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i="1" dirty="0"/>
              <a:t>Give me some pens, paper, and an aspirin.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dirty="0"/>
              <a:t>Although a comma before the ﬁnal conjunction (‘or’, ‘and’) is optional, it will often avoid confusion: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i="1" dirty="0"/>
              <a:t>(–) The company suffered from old machines, inefﬁcient manufacturing processes and increased competition.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i="1" dirty="0"/>
              <a:t>(+) The company suffered from old machines, inefﬁcient manufacturing processes, and increased competition.</a:t>
            </a:r>
            <a:endParaRPr lang="ru-RU" i="1" dirty="0"/>
          </a:p>
          <a:p>
            <a:pPr marL="0" indent="0">
              <a:buNone/>
            </a:pPr>
            <a:endParaRPr lang="en-US" i="1" dirty="0"/>
          </a:p>
          <a:p>
            <a:r>
              <a:rPr lang="en-US" dirty="0"/>
              <a:t>Use a comma between adjectives that precede and modify the same noun:</a:t>
            </a:r>
            <a:r>
              <a:rPr lang="ru-RU" dirty="0"/>
              <a:t> </a:t>
            </a:r>
            <a:r>
              <a:rPr lang="en-US" i="1" dirty="0"/>
              <a:t>her interesting, diverse responsibilities</a:t>
            </a:r>
          </a:p>
          <a:p>
            <a:pPr marL="0" indent="0">
              <a:buNone/>
            </a:pPr>
            <a:r>
              <a:rPr lang="en-US" dirty="0"/>
              <a:t>but:</a:t>
            </a:r>
            <a:r>
              <a:rPr lang="ru-RU" dirty="0"/>
              <a:t> </a:t>
            </a:r>
            <a:r>
              <a:rPr lang="en-US" i="1" dirty="0"/>
              <a:t>favorite little restaurant </a:t>
            </a:r>
            <a:r>
              <a:rPr lang="en-US" dirty="0"/>
              <a:t>(here favorite modiﬁes not restaurant, but little restaurant; therefore, no comma is needed. A simple test is to see if you can reverse the adjectives. If you can, use a comma.)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703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37882"/>
          </a:xfrm>
        </p:spPr>
        <p:txBody>
          <a:bodyPr/>
          <a:lstStyle/>
          <a:p>
            <a:pPr algn="ctr"/>
            <a:r>
              <a:rPr lang="en-US" sz="2000" dirty="0"/>
              <a:t>Comma [ , ]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6012" y="1075018"/>
            <a:ext cx="8946541" cy="4195481"/>
          </a:xfrm>
        </p:spPr>
        <p:txBody>
          <a:bodyPr>
            <a:noAutofit/>
          </a:bodyPr>
          <a:lstStyle/>
          <a:p>
            <a:r>
              <a:rPr lang="en-US" dirty="0"/>
              <a:t>Use a comma before a coordinating conjunction (and, or, but, nor, yet) connecting two independent clauses (just like in Russian):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i="1" dirty="0"/>
              <a:t>The pizzas arrived, and we ate them immediately.</a:t>
            </a:r>
          </a:p>
          <a:p>
            <a:pPr marL="0" indent="0">
              <a:buNone/>
            </a:pPr>
            <a:r>
              <a:rPr lang="en-US" dirty="0"/>
              <a:t>Note: However, therefore, and thus are not coordinating conjunctions, since they can go in various places other than between two independent clauses:</a:t>
            </a:r>
          </a:p>
          <a:p>
            <a:pPr marL="0" indent="0">
              <a:buNone/>
            </a:pPr>
            <a:r>
              <a:rPr lang="en-US" dirty="0"/>
              <a:t>(–) I felt like shouting, however I managed to stay calm.</a:t>
            </a:r>
          </a:p>
          <a:p>
            <a:pPr marL="0" indent="0">
              <a:buNone/>
            </a:pPr>
            <a:r>
              <a:rPr lang="en-US" dirty="0"/>
              <a:t>(+) I felt like shouting; however, I managed to stay calm.</a:t>
            </a:r>
          </a:p>
          <a:p>
            <a:pPr marL="0" indent="0">
              <a:buNone/>
            </a:pPr>
            <a:r>
              <a:rPr lang="en-US" dirty="0"/>
              <a:t>(+) I felt like shouting; I managed to stay calm, however.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2476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74382"/>
          </a:xfrm>
        </p:spPr>
        <p:txBody>
          <a:bodyPr/>
          <a:lstStyle/>
          <a:p>
            <a:pPr algn="ctr"/>
            <a:r>
              <a:rPr lang="en-US" sz="2000" dirty="0"/>
              <a:t>Comma [ , ]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2600" y="1168400"/>
            <a:ext cx="10134600" cy="51307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 a comma to separate an independent clause from a preceding one: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i="1" dirty="0"/>
              <a:t>When he had arrived, we toured the plant.</a:t>
            </a:r>
          </a:p>
          <a:p>
            <a:pPr marL="0" indent="0">
              <a:buNone/>
            </a:pPr>
            <a:r>
              <a:rPr lang="ru-RU" i="1" dirty="0"/>
              <a:t>	</a:t>
            </a:r>
            <a:r>
              <a:rPr lang="en-US" i="1" dirty="0"/>
              <a:t>Since it’s late, let’s have dinner.</a:t>
            </a:r>
            <a:endParaRPr lang="ru-RU" i="1" dirty="0"/>
          </a:p>
          <a:p>
            <a:pPr marL="0" indent="0">
              <a:buNone/>
            </a:pPr>
            <a:r>
              <a:rPr lang="en-US" dirty="0"/>
              <a:t>(When the dependent clause follows the independent one, a comma is often omitted: </a:t>
            </a:r>
            <a:r>
              <a:rPr lang="en-US" i="1" dirty="0"/>
              <a:t>We found the lost ticket after the train had left.)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r>
              <a:rPr lang="en-US" dirty="0"/>
              <a:t>Use a comma after a long introductory phrase: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	</a:t>
            </a:r>
            <a:r>
              <a:rPr lang="en-US" i="1" dirty="0"/>
              <a:t>In the middle of the coldest winter on record, the pipes froze.</a:t>
            </a:r>
            <a:endParaRPr lang="ru-RU" i="1" dirty="0"/>
          </a:p>
          <a:p>
            <a:pPr marL="0" indent="0">
              <a:buNone/>
            </a:pPr>
            <a:endParaRPr lang="ru-RU" dirty="0"/>
          </a:p>
          <a:p>
            <a:r>
              <a:rPr lang="en-US" dirty="0"/>
              <a:t>Use a comma to set off a naming phrase: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	</a:t>
            </a:r>
            <a:r>
              <a:rPr lang="en-US" i="1" dirty="0"/>
              <a:t>My boss, Enid Miller, is on holiday.</a:t>
            </a:r>
            <a:endParaRPr lang="ru-RU" i="1" dirty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dirty="0"/>
              <a:t>or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	</a:t>
            </a:r>
            <a:r>
              <a:rPr lang="en-US" i="1" dirty="0"/>
              <a:t>Mr. Hunter, our Vice-President, will make the decision.</a:t>
            </a:r>
            <a:endParaRPr lang="ru-RU" i="1" dirty="0"/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21249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911" y="389218"/>
            <a:ext cx="9404723" cy="499782"/>
          </a:xfrm>
        </p:spPr>
        <p:txBody>
          <a:bodyPr/>
          <a:lstStyle/>
          <a:p>
            <a:pPr algn="ctr"/>
            <a:r>
              <a:rPr lang="en-US" sz="2000" dirty="0"/>
              <a:t>Comma [ , ]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5212" y="960718"/>
            <a:ext cx="8946541" cy="5655982"/>
          </a:xfrm>
        </p:spPr>
        <p:txBody>
          <a:bodyPr>
            <a:noAutofit/>
          </a:bodyPr>
          <a:lstStyle/>
          <a:p>
            <a:r>
              <a:rPr lang="en-US" dirty="0"/>
              <a:t>Use a comma on both sides of an interruptive phrase: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	</a:t>
            </a:r>
            <a:r>
              <a:rPr lang="en-US" i="1" dirty="0"/>
              <a:t>We suspect, as you have guessed, that the letter is lost.</a:t>
            </a:r>
            <a:endParaRPr lang="ru-RU" i="1" dirty="0"/>
          </a:p>
          <a:p>
            <a:pPr marL="0" indent="0">
              <a:buNone/>
            </a:pPr>
            <a:r>
              <a:rPr lang="ru-RU" i="1" dirty="0"/>
              <a:t>	</a:t>
            </a:r>
            <a:r>
              <a:rPr lang="en-US" i="1" dirty="0"/>
              <a:t>Mr. Jones, who comes from Halifax, will join the </a:t>
            </a:r>
            <a:r>
              <a:rPr lang="ru-RU" i="1" dirty="0"/>
              <a:t>ﬁ</a:t>
            </a:r>
            <a:r>
              <a:rPr lang="en-US" i="1" dirty="0" err="1"/>
              <a:t>rm</a:t>
            </a:r>
            <a:r>
              <a:rPr lang="en-US" i="1" dirty="0"/>
              <a:t> in June.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r>
              <a:rPr lang="ru-RU" b="1" dirty="0"/>
              <a:t>	</a:t>
            </a:r>
            <a:r>
              <a:rPr lang="en-US" b="1" dirty="0"/>
              <a:t>NB!</a:t>
            </a:r>
            <a:r>
              <a:rPr lang="en-US" dirty="0"/>
              <a:t> If a relative clause is essential to the meaning of the noun phrase it </a:t>
            </a:r>
            <a:r>
              <a:rPr lang="en-US" dirty="0" err="1"/>
              <a:t>modi</a:t>
            </a:r>
            <a:r>
              <a:rPr lang="ru-RU" dirty="0"/>
              <a:t>ﬁ</a:t>
            </a:r>
            <a:r>
              <a:rPr lang="en-US" dirty="0" err="1"/>
              <a:t>es</a:t>
            </a:r>
            <a:r>
              <a:rPr lang="en-US" dirty="0"/>
              <a:t>, DO NOT use commas to set it off, or it will cause serious muddles, as suggested by these two sentences: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	</a:t>
            </a:r>
            <a:r>
              <a:rPr lang="en-US" i="1" dirty="0"/>
              <a:t>All part-time employees, who aren’t in the regular </a:t>
            </a:r>
            <a:r>
              <a:rPr lang="en-US" i="1" dirty="0" err="1"/>
              <a:t>bene</a:t>
            </a:r>
            <a:r>
              <a:rPr lang="ru-RU" i="1" dirty="0"/>
              <a:t>ﬁ</a:t>
            </a:r>
            <a:r>
              <a:rPr lang="en-US" i="1" dirty="0" err="1"/>
              <a:t>ts</a:t>
            </a:r>
            <a:r>
              <a:rPr lang="en-US" i="1" dirty="0"/>
              <a:t> plan, should obtain this insurance.</a:t>
            </a:r>
            <a:endParaRPr lang="ru-RU" i="1" dirty="0"/>
          </a:p>
          <a:p>
            <a:pPr marL="0" indent="0">
              <a:buNone/>
            </a:pPr>
            <a:r>
              <a:rPr lang="ru-RU" i="1" dirty="0"/>
              <a:t>	</a:t>
            </a:r>
            <a:r>
              <a:rPr lang="en-US" i="1" dirty="0"/>
              <a:t>All  part-time  employees  who  aren’t  in  the  regular  </a:t>
            </a:r>
            <a:r>
              <a:rPr lang="en-US" i="1" dirty="0" err="1"/>
              <a:t>bene</a:t>
            </a:r>
            <a:r>
              <a:rPr lang="ru-RU" i="1" dirty="0"/>
              <a:t>ﬁ</a:t>
            </a:r>
            <a:r>
              <a:rPr lang="en-US" i="1" dirty="0" err="1"/>
              <a:t>ts</a:t>
            </a:r>
            <a:r>
              <a:rPr lang="en-US" i="1" dirty="0"/>
              <a:t>  plan should obtain this insurance.</a:t>
            </a:r>
            <a:endParaRPr lang="ru-RU" i="1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dirty="0"/>
              <a:t>In the </a:t>
            </a:r>
            <a:r>
              <a:rPr lang="ru-RU" dirty="0"/>
              <a:t>ﬁ</a:t>
            </a:r>
            <a:r>
              <a:rPr lang="en-US" dirty="0" err="1"/>
              <a:t>rst</a:t>
            </a:r>
            <a:r>
              <a:rPr lang="en-US" dirty="0"/>
              <a:t> sentence, all part-time employees are directed to buy insurance. In the second sentence, only those who aren’t in the regular </a:t>
            </a:r>
            <a:r>
              <a:rPr lang="en-US" dirty="0" err="1"/>
              <a:t>bene</a:t>
            </a:r>
            <a:r>
              <a:rPr lang="ru-RU" dirty="0"/>
              <a:t>ﬁ</a:t>
            </a:r>
            <a:r>
              <a:rPr lang="en-US" dirty="0" err="1"/>
              <a:t>ts</a:t>
            </a:r>
            <a:r>
              <a:rPr lang="en-US" dirty="0"/>
              <a:t> plan are told to get it.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5404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10882"/>
          </a:xfrm>
        </p:spPr>
        <p:txBody>
          <a:bodyPr/>
          <a:lstStyle/>
          <a:p>
            <a:pPr algn="ctr"/>
            <a:r>
              <a:rPr lang="en-US" sz="2000" dirty="0"/>
              <a:t>Comma [ , ]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028700"/>
            <a:ext cx="8946541" cy="52196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 a comma before a short, direct quotation: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	</a:t>
            </a:r>
            <a:r>
              <a:rPr lang="en-US" i="1" dirty="0"/>
              <a:t>He said, ‘Let’s take a break’.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r>
              <a:rPr lang="en-US" dirty="0"/>
              <a:t>Do not use it before an indirect quotation: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	</a:t>
            </a:r>
            <a:r>
              <a:rPr lang="en-US" i="1" dirty="0"/>
              <a:t>He said we should take a break.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r>
              <a:rPr lang="en-US" dirty="0"/>
              <a:t>Use a comma before a tag [disjunctive] question: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	</a:t>
            </a:r>
            <a:r>
              <a:rPr lang="en-US" i="1" dirty="0"/>
              <a:t>She is a good organizer, isn’t she?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r>
              <a:rPr lang="en-US" dirty="0"/>
              <a:t> Use a comma before parts of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	</a:t>
            </a:r>
            <a:r>
              <a:rPr lang="en-US" i="1" dirty="0"/>
              <a:t>— an address (1910 Hill Street, Ann Arbor, Michigan);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	</a:t>
            </a:r>
            <a:r>
              <a:rPr lang="en-US" i="1" dirty="0"/>
              <a:t>— a date when the name of the day precedes it (Monday, May 3);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	</a:t>
            </a:r>
            <a:r>
              <a:rPr lang="en-US" i="1" dirty="0"/>
              <a:t>— large quantities (3,000,000).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449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10882"/>
          </a:xfrm>
        </p:spPr>
        <p:txBody>
          <a:bodyPr/>
          <a:lstStyle/>
          <a:p>
            <a:pPr algn="ctr"/>
            <a:r>
              <a:rPr lang="en-US" sz="2800" b="1" dirty="0"/>
              <a:t>Dash [ — ] 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079500"/>
            <a:ext cx="8946541" cy="5168899"/>
          </a:xfrm>
        </p:spPr>
        <p:txBody>
          <a:bodyPr/>
          <a:lstStyle/>
          <a:p>
            <a:endParaRPr lang="ru-RU" dirty="0"/>
          </a:p>
          <a:p>
            <a:r>
              <a:rPr lang="en-US" sz="2800" dirty="0"/>
              <a:t>Use a dash to emphasize the phrase that follows or an interrupting phrase:</a:t>
            </a:r>
            <a:endParaRPr lang="ru-RU" sz="2800" dirty="0"/>
          </a:p>
          <a:p>
            <a:endParaRPr lang="ru-RU" sz="2800" dirty="0"/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en-US" sz="2800" dirty="0"/>
              <a:t>We got their approval — at last.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en-US" sz="2800" dirty="0"/>
              <a:t>The </a:t>
            </a:r>
            <a:r>
              <a:rPr lang="en-US" sz="2800" dirty="0" err="1"/>
              <a:t>cheque</a:t>
            </a:r>
            <a:r>
              <a:rPr lang="en-US" sz="2800" dirty="0"/>
              <a:t> was late — as usual — but at least it didn’t bounce.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918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911" y="109818"/>
            <a:ext cx="9404723" cy="614082"/>
          </a:xfrm>
        </p:spPr>
        <p:txBody>
          <a:bodyPr/>
          <a:lstStyle/>
          <a:p>
            <a:pPr algn="ctr"/>
            <a:r>
              <a:rPr lang="en-US" sz="2800" b="1" dirty="0"/>
              <a:t>Parentheses [ ( ) ]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9812" y="833718"/>
            <a:ext cx="8946541" cy="5694082"/>
          </a:xfrm>
        </p:spPr>
        <p:txBody>
          <a:bodyPr>
            <a:noAutofit/>
          </a:bodyPr>
          <a:lstStyle/>
          <a:p>
            <a:r>
              <a:rPr lang="en-US" dirty="0"/>
              <a:t>These are always drawn as curved enclosures, to be distinguished from brackets, which are square: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i="1" dirty="0"/>
              <a:t>In his speech, Fraser predicted increased activity (Empire Club, May 10, 1985).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r>
              <a:rPr lang="en-US" i="1" dirty="0"/>
              <a:t>Despite  the  gloomy  economic  forecast  (see  Figure  2),  sales  revenues are up 10% from the forecast. 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dirty="0"/>
              <a:t>Or: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dirty="0"/>
              <a:t>(1) xxx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dirty="0"/>
              <a:t>(2) xxx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en-US" dirty="0"/>
              <a:t>(3) xxx (to enclose numbers when listing material)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2175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B349EA-318F-74BC-9269-3E98547AA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3620"/>
          </a:xfrm>
        </p:spPr>
        <p:txBody>
          <a:bodyPr/>
          <a:lstStyle/>
          <a:p>
            <a:pPr algn="ctr"/>
            <a:r>
              <a:rPr lang="de-DE" sz="2800" dirty="0"/>
              <a:t>OTHER PUNCTUATION MARKS</a:t>
            </a:r>
            <a:endParaRPr lang="LID4096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7B2528-4D31-5533-7232-9C2325C19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54250"/>
            <a:ext cx="9705365" cy="4394149"/>
          </a:xfrm>
        </p:spPr>
        <p:txBody>
          <a:bodyPr/>
          <a:lstStyle/>
          <a:p>
            <a:r>
              <a:rPr lang="en-US" dirty="0"/>
              <a:t>Use brackets to mark any additions you make to a quotation: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Jones said, ‘The costs of indexed pensions are more than they [taxpayers] realize.</a:t>
            </a:r>
          </a:p>
          <a:p>
            <a:pPr marL="0" indent="0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/>
              <a:t>Use brackets around the word sic (</a:t>
            </a:r>
            <a:r>
              <a:rPr lang="de-DE" dirty="0"/>
              <a:t>sic erat scriptum)</a:t>
            </a:r>
            <a:r>
              <a:rPr lang="en-US" dirty="0"/>
              <a:t>, to show that any misspelling or misuse of the preceding word or phrase is in the original quotation: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sign said, ‘Ban all the missies [sic]. Ban the bomb.’</a:t>
            </a:r>
          </a:p>
          <a:p>
            <a:pPr marL="0" indent="0">
              <a:buNone/>
            </a:pPr>
            <a:endParaRPr lang="LID4096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6536F1B-E5D0-E86A-7645-D750363D3395}"/>
              </a:ext>
            </a:extLst>
          </p:cNvPr>
          <p:cNvSpPr txBox="1">
            <a:spLocks/>
          </p:cNvSpPr>
          <p:nvPr/>
        </p:nvSpPr>
        <p:spPr>
          <a:xfrm>
            <a:off x="505434" y="1854250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LID4096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8C60BEE-0C11-B8ED-7CAC-49BB3293CDC7}"/>
              </a:ext>
            </a:extLst>
          </p:cNvPr>
          <p:cNvSpPr txBox="1">
            <a:spLocks/>
          </p:cNvSpPr>
          <p:nvPr/>
        </p:nvSpPr>
        <p:spPr>
          <a:xfrm>
            <a:off x="575282" y="1285006"/>
            <a:ext cx="9404723" cy="6336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LID4096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166149-9A58-4E3A-F440-7DB0C9B8EA49}"/>
              </a:ext>
            </a:extLst>
          </p:cNvPr>
          <p:cNvSpPr txBox="1"/>
          <p:nvPr/>
        </p:nvSpPr>
        <p:spPr>
          <a:xfrm>
            <a:off x="3227755" y="1124272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800" dirty="0"/>
              <a:t>Brackets [ [ ] ]</a:t>
            </a: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740436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3C912AC-AA21-4B9B-3E82-DCD0B217B34E}"/>
              </a:ext>
            </a:extLst>
          </p:cNvPr>
          <p:cNvSpPr txBox="1">
            <a:spLocks/>
          </p:cNvSpPr>
          <p:nvPr/>
        </p:nvSpPr>
        <p:spPr>
          <a:xfrm>
            <a:off x="646111" y="1398380"/>
            <a:ext cx="9404723" cy="5789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LID4096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02A0A9-83D9-19B9-215E-9785123BC2A1}"/>
              </a:ext>
            </a:extLst>
          </p:cNvPr>
          <p:cNvSpPr txBox="1"/>
          <p:nvPr/>
        </p:nvSpPr>
        <p:spPr>
          <a:xfrm>
            <a:off x="1078525" y="460821"/>
            <a:ext cx="9269046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</a:rPr>
              <a:t>Quotation Marks [ “ ” ] or inverted commas [‘   ’]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</a:rPr>
              <a:t>Use quotation marks in quotations or to emphasize the word</a:t>
            </a:r>
          </a:p>
          <a:p>
            <a:pPr algn="ctr"/>
            <a:endParaRPr lang="en-US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Italics [ Italics ]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Italics are cursive letters, as opposed to ordinary letters. They are used to emphasize the idea or a word, for foreign words, or titles of books.</a:t>
            </a:r>
          </a:p>
          <a:p>
            <a:pPr algn="just"/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word 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parameters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has become a part of business jargon.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Ellipses [ ... ]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ellipses (three periods) to show that part of a quotation is missing, or that a series of numbers continues indeﬁnitely:</a:t>
            </a:r>
          </a:p>
          <a:p>
            <a:pPr algn="just"/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 maintained that ‘Kelso is a proﬁtable business ... with a great future.’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2, 4, 6, 8 ...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704928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0C088E8-47D6-EB9F-9827-5F434C0C0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788" y="310088"/>
            <a:ext cx="8946541" cy="62626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dirty="0"/>
              <a:t>Apostrophe [ ’ ]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just"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 the  apostrophe  in  the  possessive  case  (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Mark’s  pen,  </a:t>
            </a:r>
            <a:r>
              <a:rPr lang="en-US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Chaikovsky’s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music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and to show contraction of words or numbers (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isn’t, I’m, summer vacation’2011, Olympics’2012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If the word ends in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you have the option of simply adding an apostrophe: 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Dickens’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life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Mary Poppins’ umbrella, Belarus’ capital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(but 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Belarus’s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economy is also correct).</a:t>
            </a:r>
          </a:p>
          <a:p>
            <a:pPr marL="0" indent="0" algn="just">
              <a:buNone/>
            </a:pP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Caution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Don’t confuse it’s — a short form of it is or it has — with its, which never has an apostrophe.</a:t>
            </a:r>
          </a:p>
          <a:p>
            <a:pPr marL="0" indent="0" algn="just">
              <a:buNone/>
            </a:pPr>
            <a:endParaRPr lang="en-US" sz="1800" dirty="0">
              <a:latin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1800" dirty="0">
              <a:latin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46949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231BE-D414-FA75-6D56-4C6E181EC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3620"/>
          </a:xfrm>
        </p:spPr>
        <p:txBody>
          <a:bodyPr/>
          <a:lstStyle/>
          <a:p>
            <a:pPr algn="ctr"/>
            <a:r>
              <a:rPr lang="de-DE" sz="2000" dirty="0"/>
              <a:t>Hyphen [ - ]</a:t>
            </a:r>
            <a:br>
              <a:rPr lang="de-DE" sz="2000" dirty="0"/>
            </a:br>
            <a:endParaRPr lang="LID4096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AF76BA-D246-AE33-83AB-F339264EC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7435" y="1255748"/>
            <a:ext cx="8946541" cy="4195481"/>
          </a:xfrm>
        </p:spPr>
        <p:txBody>
          <a:bodyPr/>
          <a:lstStyle/>
          <a:p>
            <a:r>
              <a:rPr lang="en-US" dirty="0"/>
              <a:t>Use a hyphen to separate compound words:  </a:t>
            </a:r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father-in-law, passer-by, governor-general.</a:t>
            </a:r>
          </a:p>
          <a:p>
            <a:r>
              <a:rPr lang="en-US" dirty="0"/>
              <a:t>Use a hyphen to separate compound numbers: </a:t>
            </a:r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twenty-one.</a:t>
            </a:r>
          </a:p>
          <a:p>
            <a:r>
              <a:rPr lang="en-US" dirty="0"/>
              <a:t>Use a hyphen after preﬁxes self, all, ex, anti, and any preﬁx if it aids clarity: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ex-President, self-sufﬁcient, pro-government.</a:t>
            </a:r>
          </a:p>
          <a:p>
            <a:r>
              <a:rPr lang="en-US" dirty="0"/>
              <a:t>Use a hyphen between compound modiﬁers: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two-day seminar, a second-year student, one-half full.</a:t>
            </a:r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884893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C43451-629A-C49C-D1C3-CC316303B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32020"/>
          </a:xfrm>
        </p:spPr>
        <p:txBody>
          <a:bodyPr/>
          <a:lstStyle/>
          <a:p>
            <a:pPr algn="just"/>
            <a:r>
              <a:rPr lang="ru-RU" sz="2000" b="1" dirty="0"/>
              <a:t>1. </a:t>
            </a:r>
            <a:r>
              <a:rPr lang="de-DE" sz="2000" b="1" dirty="0"/>
              <a:t>PUNCTUATE THE FOLLOWING SENTENCES</a:t>
            </a:r>
            <a:r>
              <a:rPr lang="ru-RU" sz="2000" b="1" dirty="0"/>
              <a:t>:</a:t>
            </a:r>
            <a:endParaRPr lang="LID4096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3E8BA5-668B-9E6C-8BD3-2E5D0CF71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632" y="984738"/>
            <a:ext cx="9471514" cy="575993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900" dirty="0"/>
              <a:t>1) on Friday June 10 at 9 30 a m the premier will meet the union leaders however he is not expected to make an announcement afterwards.</a:t>
            </a:r>
            <a:endParaRPr lang="ru-RU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r>
              <a:rPr lang="en-US" sz="2900" dirty="0"/>
              <a:t>2) Jeffs article about Magnum Corporation A Study in Entrepreneurship is a good one but its not likely to be published.</a:t>
            </a:r>
            <a:endParaRPr lang="ru-RU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r>
              <a:rPr lang="en-US" sz="2900" dirty="0"/>
              <a:t>3) When the </a:t>
            </a:r>
            <a:r>
              <a:rPr lang="en-US" sz="2900" dirty="0" err="1"/>
              <a:t>Lewiss</a:t>
            </a:r>
            <a:r>
              <a:rPr lang="en-US" sz="2900" dirty="0"/>
              <a:t> car lost its mufﬂer Sam had to take it to </a:t>
            </a:r>
            <a:r>
              <a:rPr lang="en-US" sz="2900" dirty="0" err="1"/>
              <a:t>Susans</a:t>
            </a:r>
            <a:r>
              <a:rPr lang="en-US" sz="2900" dirty="0"/>
              <a:t> fathers garage.</a:t>
            </a:r>
            <a:endParaRPr lang="ru-RU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r>
              <a:rPr lang="en-US" sz="2900" dirty="0"/>
              <a:t>4) </a:t>
            </a:r>
            <a:r>
              <a:rPr lang="en-US" sz="2900" dirty="0" err="1"/>
              <a:t>Thats</a:t>
            </a:r>
            <a:r>
              <a:rPr lang="en-US" sz="2900" dirty="0"/>
              <a:t> a nineteenth century attitude Ann said but at least its not hypocritical.</a:t>
            </a:r>
            <a:endParaRPr lang="ru-RU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r>
              <a:rPr lang="en-US" sz="2900" dirty="0"/>
              <a:t>5) People who are shy often have spouses who do most of the talking for them or so it seems.</a:t>
            </a:r>
            <a:endParaRPr lang="ru-RU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r>
              <a:rPr lang="en-US" sz="2900" dirty="0"/>
              <a:t>6) The treasurers report see Appendix A gives details of our ﬁnances and unfortunately we still have a large debt to be paid off.</a:t>
            </a:r>
          </a:p>
          <a:p>
            <a:endParaRPr lang="en-US" dirty="0"/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95000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C45991-BEA0-21E5-FD09-7A02BD909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02" y="124472"/>
            <a:ext cx="9404723" cy="446051"/>
          </a:xfrm>
        </p:spPr>
        <p:txBody>
          <a:bodyPr/>
          <a:lstStyle/>
          <a:p>
            <a:r>
              <a:rPr lang="ru-RU" sz="1600" dirty="0"/>
              <a:t>2</a:t>
            </a:r>
            <a:r>
              <a:rPr lang="en-US" sz="1600" dirty="0"/>
              <a:t>. PUNCTUATE THE FOLLOWING SENTENCES:</a:t>
            </a:r>
            <a:endParaRPr lang="LID4096" sz="1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53E2AF-5B35-A069-0D74-222EA9E1C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066" y="765908"/>
            <a:ext cx="9689734" cy="609209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400" dirty="0"/>
              <a:t>1. The new regulations will prove to be to </a:t>
            </a:r>
            <a:r>
              <a:rPr lang="en-US" sz="6400" dirty="0" err="1"/>
              <a:t>everyones</a:t>
            </a:r>
            <a:r>
              <a:rPr lang="en-US" sz="6400" dirty="0"/>
              <a:t> disadvantage. </a:t>
            </a:r>
          </a:p>
          <a:p>
            <a:pPr marL="0" indent="0">
              <a:buNone/>
            </a:pPr>
            <a:r>
              <a:rPr lang="en-US" sz="6400" dirty="0"/>
              <a:t>2. All of these books are to be catalogued the ones on geology natural history philosophy and scientiﬁc method. </a:t>
            </a:r>
          </a:p>
          <a:p>
            <a:pPr marL="0" indent="0">
              <a:buNone/>
            </a:pPr>
            <a:r>
              <a:rPr lang="en-US" sz="6400" dirty="0"/>
              <a:t>3. As well as being an excellent basketball player the girl was also a member of the winning squash team. </a:t>
            </a:r>
          </a:p>
          <a:p>
            <a:pPr marL="0" indent="0">
              <a:buNone/>
            </a:pPr>
            <a:r>
              <a:rPr lang="en-US" sz="6400" dirty="0"/>
              <a:t>4. The point is according to my understanding that we should move quickly. </a:t>
            </a:r>
          </a:p>
          <a:p>
            <a:pPr marL="0" indent="0">
              <a:buNone/>
            </a:pPr>
            <a:r>
              <a:rPr lang="en-US" sz="6400" dirty="0"/>
              <a:t>5. Instead Chambers 1988 suggests the importance of the genetic inﬂuence in determining the antecedents. </a:t>
            </a:r>
          </a:p>
          <a:p>
            <a:pPr marL="0" indent="0">
              <a:buNone/>
            </a:pPr>
            <a:r>
              <a:rPr lang="en-US" sz="6400" dirty="0"/>
              <a:t>6. It was found however that most of the liquid could not be absorbed. </a:t>
            </a:r>
          </a:p>
          <a:p>
            <a:pPr marL="0" indent="0">
              <a:buNone/>
            </a:pPr>
            <a:r>
              <a:rPr lang="en-US" sz="6400" dirty="0"/>
              <a:t>7. The miner his face covered in mud climbed slowly out. </a:t>
            </a:r>
          </a:p>
          <a:p>
            <a:pPr marL="0" indent="0">
              <a:buNone/>
            </a:pPr>
            <a:r>
              <a:rPr lang="en-US" sz="6400" dirty="0"/>
              <a:t>8. The trend toward specialization is very clear particularly in the professions see Table 2. </a:t>
            </a:r>
          </a:p>
          <a:p>
            <a:pPr marL="0" indent="0">
              <a:buNone/>
            </a:pPr>
            <a:r>
              <a:rPr lang="en-US" sz="6400" dirty="0"/>
              <a:t>9. Once daylight came we thought we were safe however this was not to be. </a:t>
            </a:r>
          </a:p>
          <a:p>
            <a:pPr marL="0" indent="0">
              <a:buNone/>
            </a:pPr>
            <a:r>
              <a:rPr lang="en-US" sz="6400" dirty="0"/>
              <a:t>10. Keats poem ‘To Autumn’ is possibly the greatest evocation of that season ever written. </a:t>
            </a:r>
          </a:p>
          <a:p>
            <a:pPr marL="0" indent="0">
              <a:buNone/>
            </a:pPr>
            <a:r>
              <a:rPr lang="en-US" sz="6400" dirty="0"/>
              <a:t>11. After their long walk the boys noses were red with cold. </a:t>
            </a:r>
          </a:p>
          <a:p>
            <a:pPr marL="0" indent="0">
              <a:buNone/>
            </a:pPr>
            <a:r>
              <a:rPr lang="en-US" sz="6400" dirty="0"/>
              <a:t>12. Its not easy to isolate its cause but we think its due to the torrential rain we had recently. </a:t>
            </a:r>
          </a:p>
          <a:p>
            <a:pPr marL="0" indent="0">
              <a:buNone/>
            </a:pPr>
            <a:r>
              <a:rPr lang="en-US" sz="6400" dirty="0"/>
              <a:t>13. The car left the road rolled down the bank turned over several times hit a free and then burst into ﬂames. </a:t>
            </a:r>
          </a:p>
          <a:p>
            <a:pPr marL="0" indent="0">
              <a:buNone/>
            </a:pPr>
            <a:r>
              <a:rPr lang="en-US" sz="6400" dirty="0"/>
              <a:t>14. Gourmets and </a:t>
            </a:r>
            <a:r>
              <a:rPr lang="en-US" sz="6400" dirty="0" err="1"/>
              <a:t>arent</a:t>
            </a:r>
            <a:r>
              <a:rPr lang="en-US" sz="6400" dirty="0"/>
              <a:t> we all gourmets will particularly enjoy the marinated quail. </a:t>
            </a:r>
          </a:p>
          <a:p>
            <a:pPr marL="0" indent="0">
              <a:buNone/>
            </a:pPr>
            <a:r>
              <a:rPr lang="en-US" sz="6400" dirty="0"/>
              <a:t>15. It was a rather hit or miss affair we found to our horror that we were expected to provide the entertainment as well.</a:t>
            </a:r>
          </a:p>
          <a:p>
            <a:pPr marL="0" indent="0">
              <a:buNone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372892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E207E-7354-42C6-99C5-D70A5D61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 </a:t>
            </a:r>
            <a:endParaRPr lang="x-none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E80E9807-D60B-4AE2-8F66-EFE59B8B16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55" y="711200"/>
            <a:ext cx="9294445" cy="477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95400" y="5624036"/>
            <a:ext cx="8915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Слепович В.С. </a:t>
            </a:r>
            <a:r>
              <a:rPr lang="en-US" dirty="0"/>
              <a:t>Academic Writing and Speaking Course Pack: </a:t>
            </a:r>
            <a:r>
              <a:rPr lang="ru-RU" dirty="0"/>
              <a:t>пособие по английскому академическому письму и говорению / </a:t>
            </a:r>
            <a:r>
              <a:rPr lang="ru-RU" dirty="0" err="1"/>
              <a:t>О.И.Вашкевич</a:t>
            </a:r>
            <a:r>
              <a:rPr lang="ru-RU" dirty="0"/>
              <a:t>, </a:t>
            </a:r>
            <a:r>
              <a:rPr lang="ru-RU" dirty="0" err="1"/>
              <a:t>Г.К.Мась</a:t>
            </a:r>
            <a:r>
              <a:rPr lang="ru-RU" dirty="0"/>
              <a:t>; под ред. В.С. Слеповича.– Минск :</a:t>
            </a:r>
            <a:r>
              <a:rPr lang="ru-RU" dirty="0" err="1"/>
              <a:t>ТетраСистемс</a:t>
            </a:r>
            <a:r>
              <a:rPr lang="ru-RU" dirty="0"/>
              <a:t>, 2012.</a:t>
            </a:r>
          </a:p>
        </p:txBody>
      </p:sp>
    </p:spTree>
    <p:extLst>
      <p:ext uri="{BB962C8B-B14F-4D97-AF65-F5344CB8AC3E}">
        <p14:creationId xmlns:p14="http://schemas.microsoft.com/office/powerpoint/2010/main" val="33099721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7737001</TotalTime>
  <Words>2306</Words>
  <Application>Microsoft Office PowerPoint</Application>
  <PresentationFormat>Широкоэкранный</PresentationFormat>
  <Paragraphs>192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Century Gothic</vt:lpstr>
      <vt:lpstr>Times New Roman</vt:lpstr>
      <vt:lpstr>Wingdings 3</vt:lpstr>
      <vt:lpstr>Ион</vt:lpstr>
      <vt:lpstr>Презентация PowerPoint</vt:lpstr>
      <vt:lpstr>Punctuation is the system of symbols that we use to separate sentences and parts of sentences, and to make their meaning clear. Each symbol is called a punctuation mark.  </vt:lpstr>
      <vt:lpstr>MARKS PRIMARILY TO END A SENTENCE</vt:lpstr>
      <vt:lpstr>Question Mark [ ? ]</vt:lpstr>
      <vt:lpstr>Exclamation Mark [ ! ]</vt:lpstr>
      <vt:lpstr>MARKS PRIMARILY TO SEPARATE PARTS OF A SENTENCE  </vt:lpstr>
      <vt:lpstr>Colon [ : ] A colon is a sign that something is to follow </vt:lpstr>
      <vt:lpstr>Colon [ : ]</vt:lpstr>
      <vt:lpstr>Comma [ , ]</vt:lpstr>
      <vt:lpstr>Comma [ , ]</vt:lpstr>
      <vt:lpstr>Comma [ , ]</vt:lpstr>
      <vt:lpstr>Comma [ , ]</vt:lpstr>
      <vt:lpstr>Comma [ , ]</vt:lpstr>
      <vt:lpstr>Dash [ — ]  </vt:lpstr>
      <vt:lpstr>Parentheses [ ( ) ] </vt:lpstr>
      <vt:lpstr>OTHER PUNCTUATION MARKS</vt:lpstr>
      <vt:lpstr>Презентация PowerPoint</vt:lpstr>
      <vt:lpstr>Презентация PowerPoint</vt:lpstr>
      <vt:lpstr>Hyphen [ - ] </vt:lpstr>
      <vt:lpstr>1. PUNCTUATE THE FOLLOWING SENTENCES:</vt:lpstr>
      <vt:lpstr>2. PUNCTUATE THE FOLLOWING SENTENCES:</vt:lpstr>
      <vt:lpstr>Of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Елена Горбань</cp:lastModifiedBy>
  <cp:revision>119</cp:revision>
  <dcterms:created xsi:type="dcterms:W3CDTF">2021-01-24T15:22:53Z</dcterms:created>
  <dcterms:modified xsi:type="dcterms:W3CDTF">2023-09-26T07:09:19Z</dcterms:modified>
</cp:coreProperties>
</file>